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80" r:id="rId3"/>
    <p:sldId id="491" r:id="rId4"/>
    <p:sldId id="492" r:id="rId5"/>
    <p:sldId id="493" r:id="rId6"/>
    <p:sldId id="494" r:id="rId7"/>
    <p:sldId id="515" r:id="rId8"/>
    <p:sldId id="498" r:id="rId9"/>
    <p:sldId id="496" r:id="rId10"/>
    <p:sldId id="497" r:id="rId11"/>
    <p:sldId id="499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363" r:id="rId23"/>
    <p:sldId id="514" r:id="rId24"/>
    <p:sldId id="364" r:id="rId25"/>
    <p:sldId id="365" r:id="rId26"/>
    <p:sldId id="512" r:id="rId27"/>
    <p:sldId id="513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640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CACF-D1BE-C1C8-B215-4146FC58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B5688-8B53-86B9-3308-9FDCE5FAA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5E324-F22C-38E5-190A-EE6F6730A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D4AB9-48F0-64CE-0FAB-E840F89F2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7100-1E03-121B-8CE5-C44442CA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A97C1-9E22-B8D7-6A14-DC00D49D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F6212-1690-AD42-D1CB-0C43F6DEB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9B53-071A-13CE-8FD3-EC2F95E1E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0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8F1E-14B2-CE41-AFF3-0219E1BBA95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F871-C26A-074C-9546-2502496E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  <p:sldLayoutId id="2147483685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Tree Building and Phylogenetic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Kathryn Campbell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Monophyletic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3A366A-C2A4-D5BF-04C6-B420D391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2652265" y="2170085"/>
            <a:ext cx="2653049" cy="15476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48661F-49B4-EFAB-52BD-B4703FD4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6442999" y="2074910"/>
            <a:ext cx="2788226" cy="162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D0279-A68E-8F76-1151-D5F4D3B67E95}"/>
              </a:ext>
            </a:extLst>
          </p:cNvPr>
          <p:cNvSpPr/>
          <p:nvPr/>
        </p:nvSpPr>
        <p:spPr>
          <a:xfrm>
            <a:off x="4262126" y="2170085"/>
            <a:ext cx="1159099" cy="796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C071F5-5F42-F77B-7C8F-50E405C0BAD3}"/>
              </a:ext>
            </a:extLst>
          </p:cNvPr>
          <p:cNvSpPr/>
          <p:nvPr/>
        </p:nvSpPr>
        <p:spPr>
          <a:xfrm>
            <a:off x="7739422" y="2001080"/>
            <a:ext cx="976648" cy="7061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CD801F-8749-F253-14A2-90F8CD6E8985}"/>
              </a:ext>
            </a:extLst>
          </p:cNvPr>
          <p:cNvSpPr/>
          <p:nvPr/>
        </p:nvSpPr>
        <p:spPr>
          <a:xfrm>
            <a:off x="3014239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Monophyletic – sharing a single common ancestor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48896B-8B2A-AA3E-914C-933BF1E9E1E0}"/>
              </a:ext>
            </a:extLst>
          </p:cNvPr>
          <p:cNvSpPr/>
          <p:nvPr/>
        </p:nvSpPr>
        <p:spPr>
          <a:xfrm>
            <a:off x="7020175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 monophyletic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E657-55D3-B006-4055-E21F60FCA3C9}"/>
              </a:ext>
            </a:extLst>
          </p:cNvPr>
          <p:cNvSpPr txBox="1"/>
          <p:nvPr/>
        </p:nvSpPr>
        <p:spPr>
          <a:xfrm>
            <a:off x="2549236" y="5169283"/>
            <a:ext cx="74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Clades, subclades and lineages are monophyletic groups of sequences of increasing levels of resolution</a:t>
            </a:r>
          </a:p>
        </p:txBody>
      </p:sp>
    </p:spTree>
    <p:extLst>
      <p:ext uri="{BB962C8B-B14F-4D97-AF65-F5344CB8AC3E}">
        <p14:creationId xmlns:p14="http://schemas.microsoft.com/office/powerpoint/2010/main" val="215151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CB63-264E-CC18-8A36-52B59E2EF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608667"/>
            <a:ext cx="11081426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the instructions in </a:t>
            </a:r>
            <a:r>
              <a:rPr lang="en-US" b="1" dirty="0"/>
              <a:t>day4_tree_visualisation.md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phylogenetic trees - Practical</a:t>
            </a:r>
          </a:p>
        </p:txBody>
      </p:sp>
    </p:spTree>
    <p:extLst>
      <p:ext uri="{BB962C8B-B14F-4D97-AF65-F5344CB8AC3E}">
        <p14:creationId xmlns:p14="http://schemas.microsoft.com/office/powerpoint/2010/main" val="83148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415-A50D-EDE2-35B4-F47DECC6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908" y="1608666"/>
            <a:ext cx="11676184" cy="5073487"/>
          </a:xfrm>
        </p:spPr>
        <p:txBody>
          <a:bodyPr>
            <a:normAutofit/>
          </a:bodyPr>
          <a:lstStyle/>
          <a:p>
            <a:r>
              <a:rPr lang="en-GB" dirty="0"/>
              <a:t>Markov models that describe changes over evolutionary time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i="0" dirty="0">
                <a:effectLst/>
              </a:rPr>
              <a:t>ttempt to predict the rate of substitution for nucleotides or amino acids at a given site, and also the distribution of substitutions across the entire sequence</a:t>
            </a:r>
          </a:p>
          <a:p>
            <a:endParaRPr lang="en-US" dirty="0"/>
          </a:p>
          <a:p>
            <a:r>
              <a:rPr lang="en-US" dirty="0"/>
              <a:t>Jukes-Cantor (JC) </a:t>
            </a:r>
          </a:p>
          <a:p>
            <a:pPr lvl="1"/>
            <a:r>
              <a:rPr lang="en-US" dirty="0"/>
              <a:t>all nucleotides occur at the same frequency and undergo change at the same rate</a:t>
            </a:r>
          </a:p>
          <a:p>
            <a:r>
              <a:rPr lang="en-US" b="1" dirty="0"/>
              <a:t>General Time Reversible (GTR)</a:t>
            </a:r>
          </a:p>
          <a:p>
            <a:pPr lvl="1"/>
            <a:r>
              <a:rPr lang="en-US" b="1" dirty="0"/>
              <a:t>Each type of nucleotide change occurs at its own rate (e.g. A-&gt;C =/= C-&gt;A)</a:t>
            </a:r>
          </a:p>
          <a:p>
            <a:r>
              <a:rPr lang="en-US" dirty="0"/>
              <a:t>Kimura 2-Parameter (K2P) and Kimura 3-Parameter (K3P)</a:t>
            </a:r>
          </a:p>
          <a:p>
            <a:r>
              <a:rPr lang="en-US" dirty="0"/>
              <a:t>Hasegawa-</a:t>
            </a:r>
            <a:r>
              <a:rPr lang="en-US" dirty="0" err="1"/>
              <a:t>Kishono</a:t>
            </a:r>
            <a:r>
              <a:rPr lang="en-US" dirty="0"/>
              <a:t>-Yano (HKY)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314663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among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FD1-FFF5-EBF2-75D4-BA7CE2802DC1}"/>
              </a:ext>
            </a:extLst>
          </p:cNvPr>
          <p:cNvSpPr txBox="1"/>
          <p:nvPr/>
        </p:nvSpPr>
        <p:spPr>
          <a:xfrm>
            <a:off x="2549236" y="1422400"/>
            <a:ext cx="6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sites undergo changes more frequently than others - can be expressed using a gamma distribution</a:t>
            </a:r>
            <a:endParaRPr lang="en-US" dirty="0"/>
          </a:p>
        </p:txBody>
      </p:sp>
      <p:pic>
        <p:nvPicPr>
          <p:cNvPr id="7" name="Picture 2" descr="Model fitting in phylogenetics - a short introduction on how to permorm  likelihood ratio tests to select a proper DNA substitution model of the GTR  family">
            <a:extLst>
              <a:ext uri="{FF2B5EF4-FFF2-40B4-BE49-F238E27FC236}">
                <a16:creationId xmlns:a16="http://schemas.microsoft.com/office/drawing/2014/main" id="{7A00A995-1F4E-8546-10EE-991E759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37" y="2068731"/>
            <a:ext cx="4167831" cy="25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A282-52DA-C3EB-CDB6-09E1D1BBB78C}"/>
              </a:ext>
            </a:extLst>
          </p:cNvPr>
          <p:cNvSpPr/>
          <p:nvPr/>
        </p:nvSpPr>
        <p:spPr>
          <a:xfrm>
            <a:off x="4032926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006459-642E-9FA5-6291-82B2D1634CD3}"/>
              </a:ext>
            </a:extLst>
          </p:cNvPr>
          <p:cNvSpPr/>
          <p:nvPr/>
        </p:nvSpPr>
        <p:spPr>
          <a:xfrm>
            <a:off x="7738225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74383B-0684-001E-20C1-F53E3D73E34F}"/>
              </a:ext>
            </a:extLst>
          </p:cNvPr>
          <p:cNvSpPr/>
          <p:nvPr/>
        </p:nvSpPr>
        <p:spPr>
          <a:xfrm>
            <a:off x="6396675" y="2636423"/>
            <a:ext cx="1341550" cy="578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of gamma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6D34A-32D8-1906-B241-81AC740BAE2C}"/>
              </a:ext>
            </a:extLst>
          </p:cNvPr>
          <p:cNvSpPr txBox="1"/>
          <p:nvPr/>
        </p:nvSpPr>
        <p:spPr>
          <a:xfrm>
            <a:off x="2742821" y="5224055"/>
            <a:ext cx="6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sites are are not allowed to change, as they have essential roles – these are called invariant sites </a:t>
            </a:r>
          </a:p>
        </p:txBody>
      </p:sp>
    </p:spTree>
    <p:extLst>
      <p:ext uri="{BB962C8B-B14F-4D97-AF65-F5344CB8AC3E}">
        <p14:creationId xmlns:p14="http://schemas.microsoft.com/office/powerpoint/2010/main" val="30430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Substitution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C22D-86B0-5B6E-6BB3-6B9E05F233E9}"/>
              </a:ext>
            </a:extLst>
          </p:cNvPr>
          <p:cNvSpPr txBox="1"/>
          <p:nvPr/>
        </p:nvSpPr>
        <p:spPr>
          <a:xfrm>
            <a:off x="3281398" y="3044279"/>
            <a:ext cx="6993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GTR + F + I + G4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7A4F0-FC7A-A327-5AF5-FE5B6120ECFD}"/>
              </a:ext>
            </a:extLst>
          </p:cNvPr>
          <p:cNvSpPr txBox="1"/>
          <p:nvPr/>
        </p:nvSpPr>
        <p:spPr>
          <a:xfrm>
            <a:off x="1633305" y="2120949"/>
            <a:ext cx="23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model – General Time Reversible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590B2-FFD2-2B85-FE35-0A2CDF521710}"/>
              </a:ext>
            </a:extLst>
          </p:cNvPr>
          <p:cNvCxnSpPr>
            <a:cxnSpLocks/>
          </p:cNvCxnSpPr>
          <p:nvPr/>
        </p:nvCxnSpPr>
        <p:spPr>
          <a:xfrm>
            <a:off x="3062860" y="2582614"/>
            <a:ext cx="618186" cy="62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92BFC-1DEE-2F02-C583-75F60E36E469}"/>
              </a:ext>
            </a:extLst>
          </p:cNvPr>
          <p:cNvSpPr txBox="1"/>
          <p:nvPr/>
        </p:nvSpPr>
        <p:spPr>
          <a:xfrm>
            <a:off x="4028776" y="4275385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base frequencies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6BB0A-F54E-24A7-25C5-97DCC5139836}"/>
              </a:ext>
            </a:extLst>
          </p:cNvPr>
          <p:cNvCxnSpPr>
            <a:cxnSpLocks/>
          </p:cNvCxnSpPr>
          <p:nvPr/>
        </p:nvCxnSpPr>
        <p:spPr>
          <a:xfrm>
            <a:off x="4921308" y="3700428"/>
            <a:ext cx="0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2E6E19-A7D2-FCA1-03DF-369B875CE856}"/>
              </a:ext>
            </a:extLst>
          </p:cNvPr>
          <p:cNvSpPr txBox="1"/>
          <p:nvPr/>
        </p:nvSpPr>
        <p:spPr>
          <a:xfrm>
            <a:off x="5226511" y="2245548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invariant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2422D-D1C5-49B8-7DC1-AE62731B1CC4}"/>
              </a:ext>
            </a:extLst>
          </p:cNvPr>
          <p:cNvCxnSpPr>
            <a:cxnSpLocks/>
          </p:cNvCxnSpPr>
          <p:nvPr/>
        </p:nvCxnSpPr>
        <p:spPr>
          <a:xfrm flipV="1">
            <a:off x="5703029" y="2571471"/>
            <a:ext cx="0" cy="6448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855-E1F8-FCA7-6E5D-55DCA2B1CAB0}"/>
              </a:ext>
            </a:extLst>
          </p:cNvPr>
          <p:cNvSpPr txBox="1"/>
          <p:nvPr/>
        </p:nvSpPr>
        <p:spPr>
          <a:xfrm>
            <a:off x="7394053" y="4227008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model with 4 rate categories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5A5C6-864A-E6A0-A56A-7BBAAA9E3FAC}"/>
              </a:ext>
            </a:extLst>
          </p:cNvPr>
          <p:cNvCxnSpPr>
            <a:cxnSpLocks/>
          </p:cNvCxnSpPr>
          <p:nvPr/>
        </p:nvCxnSpPr>
        <p:spPr>
          <a:xfrm>
            <a:off x="6778012" y="3661792"/>
            <a:ext cx="616041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Maximum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Bayesian methods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6043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2800" dirty="0"/>
              <a:t>Maximize the probability of the sequences, given a tree and its branch lengths and an evolutionary model and its parameters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Relies heavily on model chosen =&gt; can be misleading if there is much variation in the substitution process among lineages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Computationally much more demanding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 err="1"/>
              <a:t>IQTree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96475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800" dirty="0"/>
              <a:t>Objective: determine the posterior distribution of trees given the sequence data </a:t>
            </a:r>
          </a:p>
          <a:p>
            <a:pPr marL="285750" indent="-285750"/>
            <a:r>
              <a:rPr lang="en-GB" sz="2800" dirty="0"/>
              <a:t>Based on this distribution, ‘best’ tree can be identified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Need to include priors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Posterior probabilities are approximated through Markov Chain Monte Carlo (MCMC) methods that sample from the posterior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Clade probabilities provide measure of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/>
              <a:t>BEAST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56580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Artificial dataset of same size is generated by picking columns with replacement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Tree building applied to these bootstrap matrices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 frequency with which a node appears is taken as a measure of confidence for that node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B98C3AE-D6F9-C9D3-A1C3-02BAD918C855}"/>
              </a:ext>
            </a:extLst>
          </p:cNvPr>
          <p:cNvGrpSpPr>
            <a:grpSpLocks/>
          </p:cNvGrpSpPr>
          <p:nvPr/>
        </p:nvGrpSpPr>
        <p:grpSpPr bwMode="auto">
          <a:xfrm>
            <a:off x="2549236" y="2690812"/>
            <a:ext cx="5924550" cy="1476375"/>
            <a:chOff x="786337" y="2798763"/>
            <a:chExt cx="5924920" cy="147732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0A5D090-D322-28A7-AEA1-7841AB4C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337" y="2798763"/>
              <a:ext cx="143136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ORIGINA</a:t>
              </a:r>
              <a:r>
                <a:rPr lang="en-US" sz="1800" b="1">
                  <a:solidFill>
                    <a:srgbClr val="000000"/>
                  </a:solidFill>
                  <a:latin typeface="Courier" charset="0"/>
                </a:rPr>
                <a:t>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58A989-88B9-8BA5-01C1-9DC3E622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5594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1160C-C67D-94A4-9808-EF8173F1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322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02C7DB8-FA06-F2F8-4790-BC972D87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893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TAA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AA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5871211" cy="4568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Count the frequency of a clade within the posterior distribution of trees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conservative: tend to be much higher than bootstrap values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Strong support: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Bootstrap &gt;0.7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Posterior prob. &gt;0.95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Probabilities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0FB4D9-F25F-F481-B226-1D085FBC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83" t="28798" r="7042" b="14731"/>
          <a:stretch/>
        </p:blipFill>
        <p:spPr>
          <a:xfrm>
            <a:off x="7424085" y="1720669"/>
            <a:ext cx="3781125" cy="40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Alignments &amp; Understanding Trees 12:00-13:00</a:t>
            </a:r>
          </a:p>
          <a:p>
            <a:r>
              <a:rPr lang="en-US" sz="2400" dirty="0"/>
              <a:t>Alignments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 </a:t>
            </a:r>
            <a:r>
              <a:rPr lang="en-US" sz="2400" dirty="0">
                <a:solidFill>
                  <a:schemeClr val="tx2"/>
                </a:solidFill>
              </a:rPr>
              <a:t>Viewing and aligning sequences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Terminology </a:t>
            </a:r>
          </a:p>
          <a:p>
            <a:r>
              <a:rPr lang="en-US" sz="2400" dirty="0"/>
              <a:t>Tree building methods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Interpreting phylogenetic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Tree Building 14:00-15:00</a:t>
            </a:r>
          </a:p>
          <a:p>
            <a:r>
              <a:rPr lang="en-US" sz="2400" dirty="0"/>
              <a:t>Substitution models</a:t>
            </a:r>
          </a:p>
          <a:p>
            <a:r>
              <a:rPr lang="en-US" sz="2400" dirty="0"/>
              <a:t>Statistical support (bootstrapping, posterior probabilities)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Using </a:t>
            </a:r>
            <a:r>
              <a:rPr lang="en-US" sz="2400" dirty="0" err="1"/>
              <a:t>modeltest</a:t>
            </a:r>
            <a:r>
              <a:rPr lang="en-US" sz="2400" dirty="0"/>
              <a:t> and IQTREE2 to find the best substitution model and generate a maximum likelihood tree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Visualisation using </a:t>
            </a:r>
            <a:r>
              <a:rPr lang="en-US" sz="2400" dirty="0" err="1"/>
              <a:t>FigTree</a:t>
            </a:r>
            <a:endParaRPr lang="en-US" sz="2400" dirty="0"/>
          </a:p>
          <a:p>
            <a:r>
              <a:rPr lang="en-US" sz="2400" dirty="0"/>
              <a:t>Annotating using metadata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Preparation of publication ready trees with appropriate annotation and bootstrapping in </a:t>
            </a:r>
            <a:r>
              <a:rPr lang="en-US" sz="2400" dirty="0" err="1"/>
              <a:t>FigTree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98277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day4_tree_building.md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9C9D6-F761-6CDA-D5C9-C48B775F3F14}"/>
              </a:ext>
            </a:extLst>
          </p:cNvPr>
          <p:cNvSpPr txBox="1"/>
          <p:nvPr/>
        </p:nvSpPr>
        <p:spPr>
          <a:xfrm>
            <a:off x="392430" y="1574123"/>
            <a:ext cx="805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Changes: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of the 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“Swiveling” the branches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Ordering the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830C-147A-192E-717F-C455BF6A035E}"/>
              </a:ext>
            </a:extLst>
          </p:cNvPr>
          <p:cNvSpPr txBox="1"/>
          <p:nvPr/>
        </p:nvSpPr>
        <p:spPr>
          <a:xfrm>
            <a:off x="474492" y="3183391"/>
            <a:ext cx="8052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 labels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Bootstraps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67F9851-5C3D-108D-F146-DD0F6523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32" t="13931" r="29563" b="15855"/>
          <a:stretch/>
        </p:blipFill>
        <p:spPr>
          <a:xfrm>
            <a:off x="4191920" y="2632125"/>
            <a:ext cx="4887310" cy="3934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20203-1EA8-D360-6468-0374CAB4BF69}"/>
              </a:ext>
            </a:extLst>
          </p:cNvPr>
          <p:cNvCxnSpPr/>
          <p:nvPr/>
        </p:nvCxnSpPr>
        <p:spPr>
          <a:xfrm>
            <a:off x="3613852" y="5324143"/>
            <a:ext cx="2280745" cy="1082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F73E8-7192-CE8C-44B1-0870630B3125}"/>
              </a:ext>
            </a:extLst>
          </p:cNvPr>
          <p:cNvCxnSpPr>
            <a:cxnSpLocks/>
          </p:cNvCxnSpPr>
          <p:nvPr/>
        </p:nvCxnSpPr>
        <p:spPr>
          <a:xfrm>
            <a:off x="4459605" y="3860274"/>
            <a:ext cx="294618" cy="2756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5627CD-1DE6-8592-2C39-301B7EF643DA}"/>
              </a:ext>
            </a:extLst>
          </p:cNvPr>
          <p:cNvCxnSpPr>
            <a:cxnSpLocks/>
          </p:cNvCxnSpPr>
          <p:nvPr/>
        </p:nvCxnSpPr>
        <p:spPr>
          <a:xfrm flipV="1">
            <a:off x="4012588" y="4599556"/>
            <a:ext cx="1240877" cy="9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EC859C8E-71A7-4B8F-14E6-71D231F0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Visualizing Trees</a:t>
            </a:r>
          </a:p>
        </p:txBody>
      </p:sp>
    </p:spTree>
    <p:extLst>
      <p:ext uri="{BB962C8B-B14F-4D97-AF65-F5344CB8AC3E}">
        <p14:creationId xmlns:p14="http://schemas.microsoft.com/office/powerpoint/2010/main" val="177401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1009-5627-FE33-887B-F8259607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9CD8FF-80E9-346D-29EB-FFE350C815B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799D22-4EE4-7EC3-FD8F-D6F19AA2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Units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C9632D-C2C6-1C3D-E7B2-EA2500A0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539" b="16566"/>
          <a:stretch/>
        </p:blipFill>
        <p:spPr>
          <a:xfrm>
            <a:off x="0" y="1422400"/>
            <a:ext cx="6315076" cy="50772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E054BF-78A2-A1F0-F901-A674493A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412" b="16057"/>
          <a:stretch/>
        </p:blipFill>
        <p:spPr>
          <a:xfrm>
            <a:off x="6105904" y="1597670"/>
            <a:ext cx="6067450" cy="490198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7DDBD2-5D6F-F00E-B97B-48699D24C2FE}"/>
              </a:ext>
            </a:extLst>
          </p:cNvPr>
          <p:cNvSpPr/>
          <p:nvPr/>
        </p:nvSpPr>
        <p:spPr>
          <a:xfrm>
            <a:off x="2372497" y="622780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4BCD5-4AFD-5E7E-1C0C-6BDD79E60C52}"/>
              </a:ext>
            </a:extLst>
          </p:cNvPr>
          <p:cNvSpPr/>
          <p:nvPr/>
        </p:nvSpPr>
        <p:spPr>
          <a:xfrm>
            <a:off x="8344930" y="6178378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189425-48CD-952E-6787-FA3120BF7003}"/>
              </a:ext>
            </a:extLst>
          </p:cNvPr>
          <p:cNvSpPr/>
          <p:nvPr/>
        </p:nvSpPr>
        <p:spPr>
          <a:xfrm>
            <a:off x="247626" y="3058297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FE2EB4-3291-A958-38A4-DE4CD145F6D8}"/>
              </a:ext>
            </a:extLst>
          </p:cNvPr>
          <p:cNvSpPr/>
          <p:nvPr/>
        </p:nvSpPr>
        <p:spPr>
          <a:xfrm>
            <a:off x="6034089" y="313312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9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pic>
        <p:nvPicPr>
          <p:cNvPr id="1026" name="Picture 2" descr="Biodiverse analysis software: Biodiverse now exports tree branch colours">
            <a:extLst>
              <a:ext uri="{FF2B5EF4-FFF2-40B4-BE49-F238E27FC236}">
                <a16:creationId xmlns:a16="http://schemas.microsoft.com/office/drawing/2014/main" id="{10219F4D-9D52-C595-E04B-BC452D7B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16592" b="6562"/>
          <a:stretch/>
        </p:blipFill>
        <p:spPr bwMode="auto">
          <a:xfrm>
            <a:off x="6400800" y="1400631"/>
            <a:ext cx="4267200" cy="46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666751" y="1692034"/>
            <a:ext cx="3841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add useful information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Species/host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help predict the location/host origin of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273835-F100-89BD-FB15-A8226A07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716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218941" y="1688060"/>
            <a:ext cx="11848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Ideally, we have a nicely formatted metadata table with information about all of our sequences. This isn’t always the case!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sequence ID contains useful information that needs to be extracted!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9A1-F4D1-BAB4-F75A-D6A6517A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9006" r="64036" b="88409"/>
          <a:stretch/>
        </p:blipFill>
        <p:spPr>
          <a:xfrm>
            <a:off x="1804040" y="3429000"/>
            <a:ext cx="8488671" cy="509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DF952-A797-E033-E073-3BBF3C91A2B9}"/>
              </a:ext>
            </a:extLst>
          </p:cNvPr>
          <p:cNvSpPr/>
          <p:nvPr/>
        </p:nvSpPr>
        <p:spPr>
          <a:xfrm>
            <a:off x="1981200" y="3390638"/>
            <a:ext cx="1990578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F1435-45ED-89F1-380B-2DC786324457}"/>
              </a:ext>
            </a:extLst>
          </p:cNvPr>
          <p:cNvSpPr/>
          <p:nvPr/>
        </p:nvSpPr>
        <p:spPr>
          <a:xfrm>
            <a:off x="6897859" y="3390637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636EF-02CF-9A26-19B2-98CCDB3D847C}"/>
              </a:ext>
            </a:extLst>
          </p:cNvPr>
          <p:cNvSpPr/>
          <p:nvPr/>
        </p:nvSpPr>
        <p:spPr>
          <a:xfrm>
            <a:off x="8620120" y="3390636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8078-1930-C625-0309-C6C1C20CBF3C}"/>
              </a:ext>
            </a:extLst>
          </p:cNvPr>
          <p:cNvSpPr txBox="1"/>
          <p:nvPr/>
        </p:nvSpPr>
        <p:spPr>
          <a:xfrm>
            <a:off x="1981200" y="4652092"/>
            <a:ext cx="85501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all the IDs follow the same format, an automated pipeline to extract the information can be made!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FB33ED-086E-2475-9709-F6F48D17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416602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215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1296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 practical: </a:t>
            </a:r>
          </a:p>
          <a:p>
            <a:pPr algn="ctr"/>
            <a:r>
              <a:rPr lang="en-US" dirty="0"/>
              <a:t>Follow instructions in </a:t>
            </a:r>
            <a:r>
              <a:rPr lang="en-US" b="1" dirty="0"/>
              <a:t>day4_annotation.md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9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7628" y="5500708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Good luck, and happy tree building!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8431-BA05-330A-0F46-1A481A91E03D}"/>
              </a:ext>
            </a:extLst>
          </p:cNvPr>
          <p:cNvSpPr txBox="1"/>
          <p:nvPr/>
        </p:nvSpPr>
        <p:spPr>
          <a:xfrm>
            <a:off x="9250931" y="6244210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ThatKatC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use phylogenies?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4B2B-01E9-F5DD-CC5F-3A5D5290D2B7}"/>
              </a:ext>
            </a:extLst>
          </p:cNvPr>
          <p:cNvSpPr txBox="1">
            <a:spLocks/>
          </p:cNvSpPr>
          <p:nvPr/>
        </p:nvSpPr>
        <p:spPr>
          <a:xfrm>
            <a:off x="2174875" y="1819061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2" descr="Trees as hypotheses - Understanding Evolution">
            <a:extLst>
              <a:ext uri="{FF2B5EF4-FFF2-40B4-BE49-F238E27FC236}">
                <a16:creationId xmlns:a16="http://schemas.microsoft.com/office/drawing/2014/main" id="{8790B175-9358-BF3F-905C-BC171493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33521" r="47657"/>
          <a:stretch/>
        </p:blipFill>
        <p:spPr bwMode="auto">
          <a:xfrm>
            <a:off x="5069066" y="2747217"/>
            <a:ext cx="2427668" cy="21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173B5-6F14-4E3F-013F-611B867835E0}"/>
              </a:ext>
            </a:extLst>
          </p:cNvPr>
          <p:cNvSpPr/>
          <p:nvPr/>
        </p:nvSpPr>
        <p:spPr>
          <a:xfrm>
            <a:off x="2415102" y="154373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clocks e.g. “How long ago since two groups split?”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8905BC-208F-2B7C-8DCC-3B3DEF82D28D}"/>
              </a:ext>
            </a:extLst>
          </p:cNvPr>
          <p:cNvSpPr/>
          <p:nvPr/>
        </p:nvSpPr>
        <p:spPr>
          <a:xfrm>
            <a:off x="2220936" y="468502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e.g. “Which genes or sites have undergone adaptive change?”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A0289-D775-8C67-D997-AD731AF9BF42}"/>
              </a:ext>
            </a:extLst>
          </p:cNvPr>
          <p:cNvSpPr/>
          <p:nvPr/>
        </p:nvSpPr>
        <p:spPr>
          <a:xfrm>
            <a:off x="7829684" y="1455616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Ancestral state change e.g. “Movement rate between population A and B?”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C1C26B-0B99-8FB7-578D-388FD24175E4}"/>
              </a:ext>
            </a:extLst>
          </p:cNvPr>
          <p:cNvSpPr/>
          <p:nvPr/>
        </p:nvSpPr>
        <p:spPr>
          <a:xfrm>
            <a:off x="7917196" y="4647512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Demographic reconstruction e.g. “How has population size changed through time?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76274-1E91-0641-D6A4-0A83C31162E5}"/>
              </a:ext>
            </a:extLst>
          </p:cNvPr>
          <p:cNvCxnSpPr/>
          <p:nvPr/>
        </p:nvCxnSpPr>
        <p:spPr>
          <a:xfrm flipH="1" flipV="1">
            <a:off x="4050719" y="2947534"/>
            <a:ext cx="1159098" cy="62140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1F474-5437-006D-07D5-D7B7077DDA35}"/>
              </a:ext>
            </a:extLst>
          </p:cNvPr>
          <p:cNvCxnSpPr>
            <a:cxnSpLocks/>
          </p:cNvCxnSpPr>
          <p:nvPr/>
        </p:nvCxnSpPr>
        <p:spPr>
          <a:xfrm flipH="1">
            <a:off x="4151917" y="3856809"/>
            <a:ext cx="1057900" cy="7907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7242B-3999-72F7-C11B-24EC3EDCB106}"/>
              </a:ext>
            </a:extLst>
          </p:cNvPr>
          <p:cNvCxnSpPr>
            <a:cxnSpLocks/>
          </p:cNvCxnSpPr>
          <p:nvPr/>
        </p:nvCxnSpPr>
        <p:spPr>
          <a:xfrm flipV="1">
            <a:off x="7499987" y="2811320"/>
            <a:ext cx="1015094" cy="7576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871D-80D0-2530-B7E5-4CD2B6E1C67B}"/>
              </a:ext>
            </a:extLst>
          </p:cNvPr>
          <p:cNvCxnSpPr>
            <a:cxnSpLocks/>
          </p:cNvCxnSpPr>
          <p:nvPr/>
        </p:nvCxnSpPr>
        <p:spPr>
          <a:xfrm>
            <a:off x="7496734" y="3870423"/>
            <a:ext cx="1057386" cy="6945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2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phylogenetics?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D90D3-9B20-A7AF-E49F-8ED1D9DE2AEA}"/>
              </a:ext>
            </a:extLst>
          </p:cNvPr>
          <p:cNvSpPr txBox="1">
            <a:spLocks/>
          </p:cNvSpPr>
          <p:nvPr/>
        </p:nvSpPr>
        <p:spPr>
          <a:xfrm>
            <a:off x="2174875" y="1658823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04389-704A-EDF8-BE9B-98B3D071FC91}"/>
              </a:ext>
            </a:extLst>
          </p:cNvPr>
          <p:cNvSpPr txBox="1"/>
          <p:nvPr/>
        </p:nvSpPr>
        <p:spPr>
          <a:xfrm>
            <a:off x="455545" y="1655603"/>
            <a:ext cx="5906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trees from genetic sequence data:</a:t>
            </a:r>
          </a:p>
          <a:p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the ancestral relationships among taxa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 can be species, individuals or particular genes </a:t>
            </a:r>
          </a:p>
          <a:p>
            <a:pPr lvl="1"/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only an estimate =&gt; “truth” usually unknown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740985-DCF9-CA12-DE5B-91541AD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38078" r="10522"/>
          <a:stretch/>
        </p:blipFill>
        <p:spPr>
          <a:xfrm>
            <a:off x="8558323" y="1399939"/>
            <a:ext cx="2163652" cy="4767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86908E-BA10-3A5A-9BA3-E9EB44EFA0B3}"/>
              </a:ext>
            </a:extLst>
          </p:cNvPr>
          <p:cNvSpPr/>
          <p:nvPr/>
        </p:nvSpPr>
        <p:spPr>
          <a:xfrm>
            <a:off x="6872555" y="1539917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variation at the molecular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99EB4F-1425-F4DE-1BA1-CC1D6998B6E1}"/>
              </a:ext>
            </a:extLst>
          </p:cNvPr>
          <p:cNvSpPr/>
          <p:nvPr/>
        </p:nvSpPr>
        <p:spPr>
          <a:xfrm>
            <a:off x="6898502" y="3254514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Develop models that fit the observed patterns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B05D0-9415-BDE6-2658-B3875BE1CB2F}"/>
              </a:ext>
            </a:extLst>
          </p:cNvPr>
          <p:cNvSpPr/>
          <p:nvPr/>
        </p:nvSpPr>
        <p:spPr>
          <a:xfrm>
            <a:off x="6924450" y="4988125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Infer process from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54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Parts of a phylogenetic tree</a:t>
            </a:r>
          </a:p>
        </p:txBody>
      </p:sp>
      <p:pic>
        <p:nvPicPr>
          <p:cNvPr id="4" name="Picture 2" descr="Phylogenetic Tree - an overview | ScienceDirect Topics">
            <a:extLst>
              <a:ext uri="{FF2B5EF4-FFF2-40B4-BE49-F238E27FC236}">
                <a16:creationId xmlns:a16="http://schemas.microsoft.com/office/drawing/2014/main" id="{272B5915-28DB-B7B4-2180-6768A358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02" y="1628706"/>
            <a:ext cx="5379395" cy="44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Branches can ‘swivel’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D82A92-1DC6-0C1E-F3EE-DEDC0723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2850" r="7871" b="19768"/>
          <a:stretch/>
        </p:blipFill>
        <p:spPr>
          <a:xfrm>
            <a:off x="1657720" y="2111312"/>
            <a:ext cx="8876560" cy="32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83E9-D86E-5AD2-9F3D-2DBF106F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DD45-F3CB-B752-8037-E3BE113A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Vertical axis means nothing!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89D53-5041-3CC9-D3AD-0E5E0FFABE9C}"/>
              </a:ext>
            </a:extLst>
          </p:cNvPr>
          <p:cNvCxnSpPr/>
          <p:nvPr/>
        </p:nvCxnSpPr>
        <p:spPr>
          <a:xfrm>
            <a:off x="976184" y="2508422"/>
            <a:ext cx="0" cy="7290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954B43-8638-AC26-316F-EFEFE8E0E7AB}"/>
              </a:ext>
            </a:extLst>
          </p:cNvPr>
          <p:cNvCxnSpPr>
            <a:cxnSpLocks/>
          </p:cNvCxnSpPr>
          <p:nvPr/>
        </p:nvCxnSpPr>
        <p:spPr>
          <a:xfrm flipH="1">
            <a:off x="976184" y="3237470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A40D4-978B-9F7F-B92D-A4589402829B}"/>
              </a:ext>
            </a:extLst>
          </p:cNvPr>
          <p:cNvCxnSpPr>
            <a:cxnSpLocks/>
          </p:cNvCxnSpPr>
          <p:nvPr/>
        </p:nvCxnSpPr>
        <p:spPr>
          <a:xfrm flipH="1">
            <a:off x="976184" y="2512541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4BAFC-BF1D-C4C8-2DC7-EE14C68E5C92}"/>
              </a:ext>
            </a:extLst>
          </p:cNvPr>
          <p:cNvCxnSpPr>
            <a:cxnSpLocks/>
          </p:cNvCxnSpPr>
          <p:nvPr/>
        </p:nvCxnSpPr>
        <p:spPr>
          <a:xfrm>
            <a:off x="1837038" y="2959443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897D3-C332-0B02-EED8-F311E831A28B}"/>
              </a:ext>
            </a:extLst>
          </p:cNvPr>
          <p:cNvCxnSpPr>
            <a:cxnSpLocks/>
          </p:cNvCxnSpPr>
          <p:nvPr/>
        </p:nvCxnSpPr>
        <p:spPr>
          <a:xfrm flipH="1">
            <a:off x="1837038" y="351549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1C367-DAE2-4A07-C856-81DFD93F3429}"/>
              </a:ext>
            </a:extLst>
          </p:cNvPr>
          <p:cNvCxnSpPr>
            <a:cxnSpLocks/>
          </p:cNvCxnSpPr>
          <p:nvPr/>
        </p:nvCxnSpPr>
        <p:spPr>
          <a:xfrm flipH="1">
            <a:off x="1837038" y="2975918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9ED470-4902-5D68-012B-1771BDCE002E}"/>
              </a:ext>
            </a:extLst>
          </p:cNvPr>
          <p:cNvCxnSpPr>
            <a:cxnSpLocks/>
          </p:cNvCxnSpPr>
          <p:nvPr/>
        </p:nvCxnSpPr>
        <p:spPr>
          <a:xfrm>
            <a:off x="3015049" y="3253945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FB2C8-F580-CDD2-8B6F-12705B3ECEAB}"/>
              </a:ext>
            </a:extLst>
          </p:cNvPr>
          <p:cNvCxnSpPr>
            <a:cxnSpLocks/>
          </p:cNvCxnSpPr>
          <p:nvPr/>
        </p:nvCxnSpPr>
        <p:spPr>
          <a:xfrm flipH="1" flipV="1">
            <a:off x="3015049" y="3807939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73B6BF-B876-265A-E9C4-7EC5E8895FDD}"/>
              </a:ext>
            </a:extLst>
          </p:cNvPr>
          <p:cNvCxnSpPr>
            <a:cxnSpLocks/>
          </p:cNvCxnSpPr>
          <p:nvPr/>
        </p:nvCxnSpPr>
        <p:spPr>
          <a:xfrm flipH="1">
            <a:off x="3015049" y="3253945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E2938F-058B-80FB-AEE7-2BC0004630BA}"/>
              </a:ext>
            </a:extLst>
          </p:cNvPr>
          <p:cNvCxnSpPr>
            <a:cxnSpLocks/>
          </p:cNvCxnSpPr>
          <p:nvPr/>
        </p:nvCxnSpPr>
        <p:spPr>
          <a:xfrm>
            <a:off x="7072184" y="2673179"/>
            <a:ext cx="0" cy="199767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2EC34C-5278-402C-28A2-772FB21F6C4F}"/>
              </a:ext>
            </a:extLst>
          </p:cNvPr>
          <p:cNvCxnSpPr>
            <a:cxnSpLocks/>
          </p:cNvCxnSpPr>
          <p:nvPr/>
        </p:nvCxnSpPr>
        <p:spPr>
          <a:xfrm flipH="1">
            <a:off x="7072184" y="4670854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B4540D-20D1-9036-A65B-50DCB994BFDC}"/>
              </a:ext>
            </a:extLst>
          </p:cNvPr>
          <p:cNvCxnSpPr>
            <a:cxnSpLocks/>
          </p:cNvCxnSpPr>
          <p:nvPr/>
        </p:nvCxnSpPr>
        <p:spPr>
          <a:xfrm flipH="1">
            <a:off x="7072184" y="2677298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F8BCF-2868-5409-D1E2-C78AACF255CE}"/>
              </a:ext>
            </a:extLst>
          </p:cNvPr>
          <p:cNvCxnSpPr>
            <a:cxnSpLocks/>
          </p:cNvCxnSpPr>
          <p:nvPr/>
        </p:nvCxnSpPr>
        <p:spPr>
          <a:xfrm>
            <a:off x="7945395" y="4547286"/>
            <a:ext cx="0" cy="27802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A29BE-BEBE-61CA-83F2-85C4182D9EF6}"/>
              </a:ext>
            </a:extLst>
          </p:cNvPr>
          <p:cNvCxnSpPr>
            <a:cxnSpLocks/>
          </p:cNvCxnSpPr>
          <p:nvPr/>
        </p:nvCxnSpPr>
        <p:spPr>
          <a:xfrm flipH="1">
            <a:off x="7945395" y="4825313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60835-80DA-22DC-7751-97A38952C1C0}"/>
              </a:ext>
            </a:extLst>
          </p:cNvPr>
          <p:cNvCxnSpPr>
            <a:cxnSpLocks/>
          </p:cNvCxnSpPr>
          <p:nvPr/>
        </p:nvCxnSpPr>
        <p:spPr>
          <a:xfrm flipH="1">
            <a:off x="7945395" y="4547286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CEAD1-2BAC-82E5-FE31-47BE4F5ECF7D}"/>
              </a:ext>
            </a:extLst>
          </p:cNvPr>
          <p:cNvCxnSpPr>
            <a:cxnSpLocks/>
          </p:cNvCxnSpPr>
          <p:nvPr/>
        </p:nvCxnSpPr>
        <p:spPr>
          <a:xfrm>
            <a:off x="9123406" y="3253945"/>
            <a:ext cx="0" cy="188852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7AF89-41CB-BA9F-0A01-89DA44C62211}"/>
              </a:ext>
            </a:extLst>
          </p:cNvPr>
          <p:cNvCxnSpPr>
            <a:cxnSpLocks/>
          </p:cNvCxnSpPr>
          <p:nvPr/>
        </p:nvCxnSpPr>
        <p:spPr>
          <a:xfrm flipH="1" flipV="1">
            <a:off x="9123406" y="5161003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F0546F-C8F5-38E4-5B33-CF53B6449FBD}"/>
              </a:ext>
            </a:extLst>
          </p:cNvPr>
          <p:cNvCxnSpPr>
            <a:cxnSpLocks/>
          </p:cNvCxnSpPr>
          <p:nvPr/>
        </p:nvCxnSpPr>
        <p:spPr>
          <a:xfrm flipH="1">
            <a:off x="9123406" y="324570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08781F-472A-BF29-8416-98EA32E24368}"/>
              </a:ext>
            </a:extLst>
          </p:cNvPr>
          <p:cNvSpPr txBox="1"/>
          <p:nvPr/>
        </p:nvSpPr>
        <p:spPr>
          <a:xfrm>
            <a:off x="5329883" y="2673178"/>
            <a:ext cx="2298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257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Example species trees. All possible splits of a four-leaf unrooted... |  Download Scientific Diagram">
            <a:extLst>
              <a:ext uri="{FF2B5EF4-FFF2-40B4-BE49-F238E27FC236}">
                <a16:creationId xmlns:a16="http://schemas.microsoft.com/office/drawing/2014/main" id="{A7D5D4CA-031A-F342-2494-956EE90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620"/>
          <a:stretch/>
        </p:blipFill>
        <p:spPr bwMode="auto">
          <a:xfrm>
            <a:off x="2549236" y="1422400"/>
            <a:ext cx="6632619" cy="52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C7D95-E8F4-9C35-B397-909D6D66DB14}"/>
              </a:ext>
            </a:extLst>
          </p:cNvPr>
          <p:cNvSpPr/>
          <p:nvPr/>
        </p:nvSpPr>
        <p:spPr>
          <a:xfrm>
            <a:off x="5253800" y="4052319"/>
            <a:ext cx="1022998" cy="51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Midpoint Root</a:t>
            </a:r>
          </a:p>
        </p:txBody>
      </p:sp>
    </p:spTree>
    <p:extLst>
      <p:ext uri="{BB962C8B-B14F-4D97-AF65-F5344CB8AC3E}">
        <p14:creationId xmlns:p14="http://schemas.microsoft.com/office/powerpoint/2010/main" val="74374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</a:p>
        </p:txBody>
      </p:sp>
      <p:pic>
        <p:nvPicPr>
          <p:cNvPr id="4" name="Picture 2" descr="Examples of phylogenetic trees. Three representations of the same... |  Download Scientific Diagram">
            <a:extLst>
              <a:ext uri="{FF2B5EF4-FFF2-40B4-BE49-F238E27FC236}">
                <a16:creationId xmlns:a16="http://schemas.microsoft.com/office/drawing/2014/main" id="{CF379A0A-7397-E0ED-4D7E-147A04BB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4" y="1422400"/>
            <a:ext cx="5486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659B8-553A-76B9-B830-7DA9C35B2857}"/>
              </a:ext>
            </a:extLst>
          </p:cNvPr>
          <p:cNvSpPr/>
          <p:nvPr/>
        </p:nvSpPr>
        <p:spPr>
          <a:xfrm rot="1613756">
            <a:off x="3541375" y="2127314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30AC-E0AE-A57F-32CE-2D9CEA90A92C}"/>
              </a:ext>
            </a:extLst>
          </p:cNvPr>
          <p:cNvSpPr/>
          <p:nvPr/>
        </p:nvSpPr>
        <p:spPr>
          <a:xfrm>
            <a:off x="2796365" y="3687549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CD2F4-E36F-50A9-3BE3-2A900A38F3DC}"/>
              </a:ext>
            </a:extLst>
          </p:cNvPr>
          <p:cNvSpPr/>
          <p:nvPr/>
        </p:nvSpPr>
        <p:spPr>
          <a:xfrm>
            <a:off x="1915508" y="5272236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B979BD-F35A-FEDE-7D3D-D6A0E854E7B5}"/>
              </a:ext>
            </a:extLst>
          </p:cNvPr>
          <p:cNvSpPr/>
          <p:nvPr/>
        </p:nvSpPr>
        <p:spPr>
          <a:xfrm>
            <a:off x="1678387" y="5862353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Outgroup – one or more taxa that fall outside the group of interest</a:t>
            </a:r>
          </a:p>
        </p:txBody>
      </p:sp>
      <p:pic>
        <p:nvPicPr>
          <p:cNvPr id="9" name="Picture 4" descr="Molecular Clocks | BEAST Documentation">
            <a:extLst>
              <a:ext uri="{FF2B5EF4-FFF2-40B4-BE49-F238E27FC236}">
                <a16:creationId xmlns:a16="http://schemas.microsoft.com/office/drawing/2014/main" id="{F5444CD5-8334-4CB2-C9D7-5B0431E6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9" y="1893579"/>
            <a:ext cx="3275164" cy="328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F092CC-696B-589B-91C5-BA679BA11741}"/>
              </a:ext>
            </a:extLst>
          </p:cNvPr>
          <p:cNvSpPr/>
          <p:nvPr/>
        </p:nvSpPr>
        <p:spPr>
          <a:xfrm>
            <a:off x="7844293" y="5801126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Molecular clock – oriented along an axis of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E9F52-624A-5A89-D771-CD7B072FAE2C}"/>
              </a:ext>
            </a:extLst>
          </p:cNvPr>
          <p:cNvSpPr txBox="1"/>
          <p:nvPr/>
        </p:nvSpPr>
        <p:spPr>
          <a:xfrm>
            <a:off x="4338433" y="3360262"/>
            <a:ext cx="226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Remember this root could just as easily be put anywhere – it doesn’t represent anything! </a:t>
            </a:r>
          </a:p>
        </p:txBody>
      </p:sp>
    </p:spTree>
    <p:extLst>
      <p:ext uri="{BB962C8B-B14F-4D97-AF65-F5344CB8AC3E}">
        <p14:creationId xmlns:p14="http://schemas.microsoft.com/office/powerpoint/2010/main" val="191022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7613</TotalTime>
  <Words>1067</Words>
  <Application>Microsoft Macintosh PowerPoint</Application>
  <PresentationFormat>Widescreen</PresentationFormat>
  <Paragraphs>213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Courier</vt:lpstr>
      <vt:lpstr>Office Theme</vt:lpstr>
      <vt:lpstr>Tree Building and Phylogenetic Analysis</vt:lpstr>
      <vt:lpstr>Schedule</vt:lpstr>
      <vt:lpstr>Why use phylogenies?</vt:lpstr>
      <vt:lpstr>What is phylogenetics?</vt:lpstr>
      <vt:lpstr>Parts of a phylogenetic tree</vt:lpstr>
      <vt:lpstr>Branches can ‘swivel’</vt:lpstr>
      <vt:lpstr>Vertical axis means nothing!</vt:lpstr>
      <vt:lpstr>Rooting Trees </vt:lpstr>
      <vt:lpstr>Rooting Trees</vt:lpstr>
      <vt:lpstr>Monophyletic</vt:lpstr>
      <vt:lpstr>Interpreting phylogenetic trees - Practical</vt:lpstr>
      <vt:lpstr>Substitution models</vt:lpstr>
      <vt:lpstr>Variation among sites</vt:lpstr>
      <vt:lpstr>Interpreting Substitution Models</vt:lpstr>
      <vt:lpstr>Tree Building Methods</vt:lpstr>
      <vt:lpstr>Maximum Likelihood</vt:lpstr>
      <vt:lpstr>Bayesian Methods</vt:lpstr>
      <vt:lpstr>Bootstrapping</vt:lpstr>
      <vt:lpstr>Posterior Probabilities</vt:lpstr>
      <vt:lpstr>Phylogenetic Analysis Steps</vt:lpstr>
      <vt:lpstr>Phylogenetic Analysis Steps</vt:lpstr>
      <vt:lpstr>Visualizing Trees</vt:lpstr>
      <vt:lpstr>Units</vt:lpstr>
      <vt:lpstr>Adding Metadata</vt:lpstr>
      <vt:lpstr>Adding Metadata</vt:lpstr>
      <vt:lpstr>Phylogenetic Analysis Steps</vt:lpstr>
      <vt:lpstr>Phylogenetic Analysis Steps</vt:lpstr>
      <vt:lpstr>Good luck, and happy tree building!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Kathryn Campbell (PGR)</cp:lastModifiedBy>
  <cp:revision>56</cp:revision>
  <dcterms:created xsi:type="dcterms:W3CDTF">2021-01-06T14:22:07Z</dcterms:created>
  <dcterms:modified xsi:type="dcterms:W3CDTF">2024-02-08T11:43:04Z</dcterms:modified>
  <cp:category/>
</cp:coreProperties>
</file>